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4" r:id="rId2"/>
    <p:sldId id="450" r:id="rId3"/>
    <p:sldId id="452" r:id="rId4"/>
    <p:sldId id="451" r:id="rId5"/>
    <p:sldId id="453" r:id="rId6"/>
    <p:sldId id="449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D"/>
    <a:srgbClr val="FF66CC"/>
    <a:srgbClr val="006600"/>
    <a:srgbClr val="0000CC"/>
    <a:srgbClr val="E2E2E4"/>
    <a:srgbClr val="E3E3E5"/>
    <a:srgbClr val="E4E4E6"/>
    <a:srgbClr val="E6E6E8"/>
    <a:srgbClr val="E8E8EA"/>
    <a:srgbClr val="EE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6214" autoAdjust="0"/>
  </p:normalViewPr>
  <p:slideViewPr>
    <p:cSldViewPr snapToObjects="1">
      <p:cViewPr varScale="1">
        <p:scale>
          <a:sx n="95" d="100"/>
          <a:sy n="95" d="100"/>
        </p:scale>
        <p:origin x="88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C6D3-E19D-4DF8-9700-EF35BFA83A8B}" type="datetimeFigureOut">
              <a:rPr lang="de-CH" smtClean="0"/>
              <a:t>11.08.2015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3D69-16DA-46CF-BFCD-1A27B9377ED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3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Thanks for</a:t>
            </a:r>
            <a:r>
              <a:rPr lang="en-US" baseline="0" dirty="0" smtClean="0"/>
              <a:t> the introduction.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(I’ll be presenting today some work I did during my PhD at the University of Bern under the supervision of Matthias </a:t>
            </a:r>
            <a:r>
              <a:rPr lang="en-US" baseline="0" dirty="0" err="1" smtClean="0"/>
              <a:t>Zwicker</a:t>
            </a:r>
            <a:r>
              <a:rPr lang="en-US" baseline="0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2D0D-7AD5-4A8E-9B90-B414B8601E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06" y="2876550"/>
            <a:ext cx="7672388" cy="1630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806" y="4581525"/>
            <a:ext cx="7672388" cy="158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53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7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0000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69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7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4650"/>
            <a:ext cx="8432007" cy="7402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091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375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5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90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25625"/>
            <a:ext cx="8429625" cy="418465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431" y="6356351"/>
            <a:ext cx="319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7004" y="6520259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642D-6A31-4596-8C22-CC368C1BDF3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7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obrigh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glab.kaist.ac.kr/WLR/" TargetMode="External"/><Relationship Id="rId3" Type="http://schemas.openxmlformats.org/officeDocument/2006/relationships/hyperlink" Target="http://www.cgg.unibe.ch/downloads/nlm-code-data.zip/at_download/file" TargetMode="External"/><Relationship Id="rId7" Type="http://schemas.openxmlformats.org/officeDocument/2006/relationships/hyperlink" Target="http://www.cgg.unibe.ch/downloads/pg2013_code_data.zip/at_download/file" TargetMode="External"/><Relationship Id="rId2" Type="http://schemas.openxmlformats.org/officeDocument/2006/relationships/hyperlink" Target="http://www.cgg.unibe.ch/downloads/asr-auxiliary.zip/at_download/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glab.kaist.ac.kr/VFL/" TargetMode="External"/><Relationship Id="rId5" Type="http://schemas.openxmlformats.org/officeDocument/2006/relationships/hyperlink" Target="http://www.ece.ucsb.edu/~psen/PaperPages/RemovingMCNoiseStuff/RemovingMCNoise_%20v1.0.zip" TargetMode="External"/><Relationship Id="rId4" Type="http://schemas.openxmlformats.org/officeDocument/2006/relationships/hyperlink" Target="http://dx.doi.org/10.%207919/F4MW2F2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411760" y="3652664"/>
            <a:ext cx="4400600" cy="1130562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Matthias Zwicker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University of Bern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32" y="5651968"/>
            <a:ext cx="1414164" cy="1089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5806" y="1438597"/>
            <a:ext cx="7672388" cy="1630363"/>
          </a:xfrm>
        </p:spPr>
        <p:txBody>
          <a:bodyPr/>
          <a:lstStyle/>
          <a:p>
            <a:r>
              <a:rPr lang="de-CH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08136"/>
      </p:ext>
    </p:extLst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Properties of effective filters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692622"/>
            <a:ext cx="8429625" cy="4184650"/>
          </a:xfrm>
        </p:spPr>
        <p:txBody>
          <a:bodyPr>
            <a:normAutofit/>
          </a:bodyPr>
          <a:lstStyle/>
          <a:p>
            <a:r>
              <a:rPr lang="de-CH" dirty="0" smtClean="0"/>
              <a:t>Exploit auxiliary </a:t>
            </a:r>
            <a:r>
              <a:rPr lang="de-CH" dirty="0"/>
              <a:t>information from renderer</a:t>
            </a:r>
          </a:p>
          <a:p>
            <a:pPr lvl="1"/>
            <a:r>
              <a:rPr lang="de-CH" dirty="0" smtClean="0">
                <a:latin typeface="+mj-lt"/>
              </a:rPr>
              <a:t>Per-pixel features (normal, position, albedo, etc.)</a:t>
            </a:r>
          </a:p>
          <a:p>
            <a:r>
              <a:rPr lang="de-CH" dirty="0" smtClean="0">
                <a:latin typeface="+mj-lt"/>
              </a:rPr>
              <a:t>Support complex filter shapes</a:t>
            </a:r>
          </a:p>
          <a:p>
            <a:pPr lvl="1"/>
            <a:r>
              <a:rPr lang="de-CH" dirty="0" smtClean="0">
                <a:latin typeface="+mj-lt"/>
              </a:rPr>
              <a:t>Joint bilateral, NL-means filter</a:t>
            </a:r>
          </a:p>
          <a:p>
            <a:pPr lvl="1"/>
            <a:r>
              <a:rPr lang="de-CH" dirty="0" smtClean="0">
                <a:latin typeface="+mj-lt"/>
              </a:rPr>
              <a:t>Weighted local regression</a:t>
            </a:r>
          </a:p>
          <a:p>
            <a:r>
              <a:rPr lang="de-CH" dirty="0" smtClean="0">
                <a:latin typeface="+mj-lt"/>
              </a:rPr>
              <a:t>Use per-pixel filter parameters</a:t>
            </a:r>
          </a:p>
          <a:p>
            <a:pPr lvl="1"/>
            <a:r>
              <a:rPr lang="de-CH" dirty="0" smtClean="0">
                <a:latin typeface="+mj-lt"/>
              </a:rPr>
              <a:t>Use input variance</a:t>
            </a:r>
          </a:p>
          <a:p>
            <a:pPr lvl="1"/>
            <a:r>
              <a:rPr lang="de-CH" dirty="0" smtClean="0">
                <a:latin typeface="+mj-lt"/>
              </a:rPr>
              <a:t>Predict using mutual information, learning</a:t>
            </a:r>
          </a:p>
          <a:p>
            <a:pPr lvl="1"/>
            <a:r>
              <a:rPr lang="de-CH" dirty="0" smtClean="0">
                <a:latin typeface="+mj-lt"/>
              </a:rPr>
              <a:t>Estimate error of filter output (SURE, bias and variance)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9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agon_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39"/>
            <a:ext cx="4392489" cy="43924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gon_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39"/>
            <a:ext cx="4392488" cy="4392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772816"/>
            <a:ext cx="8928991" cy="1224136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Industry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40768"/>
            <a:ext cx="8429625" cy="4184650"/>
          </a:xfrm>
        </p:spPr>
        <p:txBody>
          <a:bodyPr/>
          <a:lstStyle/>
          <a:p>
            <a:r>
              <a:rPr lang="de-CH" dirty="0" smtClean="0"/>
              <a:t>Pixar RenderMan</a:t>
            </a:r>
          </a:p>
          <a:p>
            <a:r>
              <a:rPr lang="de-CH" dirty="0" smtClean="0"/>
              <a:t>Disney Hyperion</a:t>
            </a:r>
          </a:p>
          <a:p>
            <a:r>
              <a:rPr lang="de-CH" dirty="0" smtClean="0"/>
              <a:t>innoBright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3</a:t>
            </a:fld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3813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hlinkClick r:id="rId4"/>
              </a:rPr>
              <a:t>www.innobright.com</a:t>
            </a:r>
            <a:endParaRPr lang="de-CH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Open challenges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692622"/>
            <a:ext cx="8429625" cy="4184650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Real-time applications</a:t>
            </a:r>
          </a:p>
          <a:p>
            <a:r>
              <a:rPr lang="de-CH" dirty="0" smtClean="0"/>
              <a:t>Animation sequences</a:t>
            </a:r>
          </a:p>
          <a:p>
            <a:r>
              <a:rPr lang="de-CH" dirty="0" smtClean="0"/>
              <a:t>Beyond image space filtering</a:t>
            </a:r>
          </a:p>
          <a:p>
            <a:pPr lvl="1"/>
            <a:r>
              <a:rPr lang="de-CH" dirty="0" smtClean="0">
                <a:latin typeface="+mj-lt"/>
              </a:rPr>
              <a:t>Exploit additional path space properties</a:t>
            </a:r>
          </a:p>
          <a:p>
            <a:r>
              <a:rPr lang="de-CH" dirty="0" smtClean="0"/>
              <a:t>Leverage theoretical foundations</a:t>
            </a:r>
            <a:endParaRPr lang="de-CH" dirty="0"/>
          </a:p>
          <a:p>
            <a:pPr lvl="1"/>
            <a:r>
              <a:rPr lang="de-CH" dirty="0" smtClean="0">
                <a:latin typeface="+mj-lt"/>
              </a:rPr>
              <a:t>Sampling theory</a:t>
            </a:r>
          </a:p>
          <a:p>
            <a:pPr lvl="1"/>
            <a:r>
              <a:rPr lang="de-CH" dirty="0" smtClean="0">
                <a:latin typeface="+mj-lt"/>
              </a:rPr>
              <a:t>Learning-based techniques</a:t>
            </a:r>
          </a:p>
          <a:p>
            <a:pPr lvl="1"/>
            <a:r>
              <a:rPr lang="de-CH" dirty="0" smtClean="0">
                <a:latin typeface="+mj-lt"/>
              </a:rPr>
              <a:t>Sparse methods</a:t>
            </a:r>
          </a:p>
          <a:p>
            <a:r>
              <a:rPr lang="de-CH" dirty="0" smtClean="0"/>
              <a:t>Theoretical analysis, proof of lower bounds on sampling density</a:t>
            </a:r>
            <a:endParaRPr lang="de-CH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63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84784"/>
            <a:ext cx="8429625" cy="5184576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Survey paper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”Recent </a:t>
            </a:r>
            <a:r>
              <a:rPr lang="en-US" dirty="0">
                <a:latin typeface="+mj-lt"/>
              </a:rPr>
              <a:t>advances in adaptive sampling and reconstruction for </a:t>
            </a:r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onte </a:t>
            </a: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arlo </a:t>
            </a:r>
            <a:r>
              <a:rPr lang="en-US" dirty="0" smtClean="0">
                <a:latin typeface="+mj-lt"/>
              </a:rPr>
              <a:t>rendering”</a:t>
            </a:r>
            <a:r>
              <a:rPr lang="de-CH" dirty="0" smtClean="0">
                <a:latin typeface="+mj-lt"/>
              </a:rPr>
              <a:t>, Computer Graphics Forum, </a:t>
            </a:r>
            <a:r>
              <a:rPr lang="de-CH" dirty="0" smtClean="0">
                <a:latin typeface="+mj-lt"/>
              </a:rPr>
              <a:t>2015</a:t>
            </a:r>
          </a:p>
          <a:p>
            <a:pPr marL="457200" lvl="1" indent="0">
              <a:buNone/>
            </a:pPr>
            <a:endParaRPr lang="de-CH" dirty="0" smtClean="0">
              <a:latin typeface="+mj-lt"/>
            </a:endParaRPr>
          </a:p>
          <a:p>
            <a:r>
              <a:rPr lang="de-CH" dirty="0" smtClean="0"/>
              <a:t>Source code, partial list</a:t>
            </a:r>
          </a:p>
          <a:p>
            <a:pPr lvl="1"/>
            <a:r>
              <a:rPr lang="en-US" dirty="0" err="1" smtClean="0">
                <a:latin typeface="+mj-lt"/>
              </a:rPr>
              <a:t>Rousselle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et al. [RKZ11</a:t>
            </a:r>
            <a:r>
              <a:rPr lang="en-US" dirty="0" smtClean="0">
                <a:latin typeface="+mj-lt"/>
              </a:rPr>
              <a:t>]: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hlinkClick r:id="rId2"/>
              </a:rPr>
              <a:t>http://</a:t>
            </a:r>
            <a:r>
              <a:rPr lang="en-US" dirty="0" smtClean="0">
                <a:latin typeface="+mj-lt"/>
                <a:hlinkClick r:id="rId2"/>
              </a:rPr>
              <a:t>www.cgg.unibe.ch/downloads/asr-auxiliary.zip/at_download/file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Rousselle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et al. [RKZ12]: </a:t>
            </a:r>
            <a:r>
              <a:rPr lang="en-US" dirty="0">
                <a:latin typeface="+mj-lt"/>
                <a:hlinkClick r:id="rId3"/>
              </a:rPr>
              <a:t>http://</a:t>
            </a:r>
            <a:r>
              <a:rPr lang="en-US" dirty="0" smtClean="0">
                <a:latin typeface="+mj-lt"/>
                <a:hlinkClick r:id="rId3"/>
              </a:rPr>
              <a:t>www.cgg.unibe.ch/downloads/nlm-code-data.zip/at_download/file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Sen </a:t>
            </a:r>
            <a:r>
              <a:rPr lang="en-US" dirty="0">
                <a:latin typeface="+mj-lt"/>
              </a:rPr>
              <a:t>and </a:t>
            </a:r>
            <a:r>
              <a:rPr lang="en-US" dirty="0" err="1">
                <a:latin typeface="+mj-lt"/>
              </a:rPr>
              <a:t>Darabi</a:t>
            </a:r>
            <a:r>
              <a:rPr lang="en-US" dirty="0">
                <a:latin typeface="+mj-lt"/>
              </a:rPr>
              <a:t> [SD12]: </a:t>
            </a:r>
            <a:r>
              <a:rPr lang="en-US" dirty="0">
                <a:latin typeface="+mj-lt"/>
                <a:hlinkClick r:id="rId4"/>
              </a:rPr>
              <a:t>http://dx.doi.org/10. </a:t>
            </a:r>
            <a:r>
              <a:rPr lang="en-US" dirty="0" smtClean="0">
                <a:latin typeface="+mj-lt"/>
                <a:hlinkClick r:id="rId4"/>
              </a:rPr>
              <a:t>7919/F4MW2F28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Kalantari </a:t>
            </a:r>
            <a:r>
              <a:rPr lang="en-US" dirty="0">
                <a:latin typeface="+mj-lt"/>
              </a:rPr>
              <a:t>and Sen [KS13]: </a:t>
            </a:r>
            <a:r>
              <a:rPr lang="en-US" dirty="0">
                <a:latin typeface="+mj-lt"/>
                <a:hlinkClick r:id="rId5"/>
              </a:rPr>
              <a:t>http://</a:t>
            </a:r>
            <a:r>
              <a:rPr lang="en-US" dirty="0" smtClean="0">
                <a:latin typeface="+mj-lt"/>
                <a:hlinkClick r:id="rId5"/>
              </a:rPr>
              <a:t>www.ece.ucsb.edu</a:t>
            </a:r>
            <a:r>
              <a:rPr lang="en-US" dirty="0">
                <a:latin typeface="+mj-lt"/>
                <a:hlinkClick r:id="rId5"/>
              </a:rPr>
              <a:t>/~</a:t>
            </a:r>
            <a:r>
              <a:rPr lang="en-US" dirty="0" smtClean="0">
                <a:latin typeface="+mj-lt"/>
                <a:hlinkClick r:id="rId5"/>
              </a:rPr>
              <a:t>psen/PaperPages/RemovingMCNoiseStuff/RemovingMCNoise</a:t>
            </a:r>
            <a:r>
              <a:rPr lang="en-US" dirty="0">
                <a:latin typeface="+mj-lt"/>
                <a:hlinkClick r:id="rId5"/>
              </a:rPr>
              <a:t>_ </a:t>
            </a:r>
            <a:r>
              <a:rPr lang="en-US" dirty="0" smtClean="0">
                <a:latin typeface="+mj-lt"/>
                <a:hlinkClick r:id="rId5"/>
              </a:rPr>
              <a:t>v1.0.zip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Moon </a:t>
            </a:r>
            <a:r>
              <a:rPr lang="en-US" dirty="0">
                <a:latin typeface="+mj-lt"/>
              </a:rPr>
              <a:t>et al. [MJL∗ 13]: </a:t>
            </a:r>
            <a:r>
              <a:rPr lang="en-US" dirty="0">
                <a:latin typeface="+mj-lt"/>
                <a:hlinkClick r:id="rId6"/>
              </a:rPr>
              <a:t>http://</a:t>
            </a:r>
            <a:r>
              <a:rPr lang="en-US" dirty="0" smtClean="0">
                <a:latin typeface="+mj-lt"/>
                <a:hlinkClick r:id="rId6"/>
              </a:rPr>
              <a:t>sglab.kaist.ac.kr/VFL/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Rousselle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et al. [RMZ13]: </a:t>
            </a:r>
            <a:r>
              <a:rPr lang="en-US" dirty="0">
                <a:latin typeface="+mj-lt"/>
                <a:hlinkClick r:id="rId7"/>
              </a:rPr>
              <a:t>http://</a:t>
            </a:r>
            <a:r>
              <a:rPr lang="en-US" dirty="0" smtClean="0">
                <a:latin typeface="+mj-lt"/>
                <a:hlinkClick r:id="rId7"/>
              </a:rPr>
              <a:t>www.cgg.unibe.ch/downloads/pg2013_code_data.zip/at_download/file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Moon </a:t>
            </a:r>
            <a:r>
              <a:rPr lang="en-US" dirty="0">
                <a:latin typeface="+mj-lt"/>
              </a:rPr>
              <a:t>et al. [MCY14]: </a:t>
            </a:r>
            <a:r>
              <a:rPr lang="en-US" dirty="0">
                <a:latin typeface="+mj-lt"/>
                <a:hlinkClick r:id="rId8"/>
              </a:rPr>
              <a:t>http://</a:t>
            </a:r>
            <a:r>
              <a:rPr lang="en-US" dirty="0" smtClean="0">
                <a:latin typeface="+mj-lt"/>
                <a:hlinkClick r:id="rId8"/>
              </a:rPr>
              <a:t>sglab.kaist.ac.kr/WLR/</a:t>
            </a:r>
            <a:endParaRPr lang="de-CH" dirty="0" smtClean="0">
              <a:latin typeface="+mj-lt"/>
            </a:endParaRPr>
          </a:p>
          <a:p>
            <a:endParaRPr lang="de-CH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38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996952"/>
            <a:ext cx="8607300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Thank you!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12776"/>
            <a:ext cx="8429625" cy="4525491"/>
          </a:xfrm>
        </p:spPr>
        <p:txBody>
          <a:bodyPr/>
          <a:lstStyle/>
          <a:p>
            <a:r>
              <a:rPr lang="de-CH" dirty="0" smtClean="0"/>
              <a:t>Funding agencies and partners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>
                <a:latin typeface="+mj-lt"/>
              </a:rPr>
              <a:t>NSF, Intel, Nvidia, SNSF, NRF</a:t>
            </a:r>
          </a:p>
          <a:p>
            <a:r>
              <a:rPr lang="de-CH" dirty="0" smtClean="0"/>
              <a:t>Co-authors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j-lt"/>
              </a:rPr>
              <a:t>Matthias Zwicker</a:t>
            </a:r>
          </a:p>
          <a:p>
            <a:pPr algn="ctr"/>
            <a:r>
              <a:rPr lang="de-CH" sz="2400" dirty="0" smtClean="0">
                <a:latin typeface="+mj-lt"/>
              </a:rPr>
              <a:t>University of Bern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47971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j-lt"/>
              </a:rPr>
              <a:t>Pradeep Sen</a:t>
            </a:r>
          </a:p>
          <a:p>
            <a:pPr algn="ctr"/>
            <a:r>
              <a:rPr lang="de-CH" sz="2400" dirty="0" smtClean="0">
                <a:latin typeface="+mj-lt"/>
              </a:rPr>
              <a:t>UC Santa Barbara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8610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j-lt"/>
              </a:rPr>
              <a:t>Fabrice Rousselle</a:t>
            </a:r>
          </a:p>
          <a:p>
            <a:pPr algn="ctr"/>
            <a:r>
              <a:rPr lang="de-CH" sz="2400" dirty="0" smtClean="0">
                <a:latin typeface="+mj-lt"/>
              </a:rPr>
              <a:t>Disney Research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8610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j-lt"/>
              </a:rPr>
              <a:t>Nima Kalantari</a:t>
            </a:r>
          </a:p>
          <a:p>
            <a:pPr algn="ctr"/>
            <a:r>
              <a:rPr lang="de-CH" sz="2400" dirty="0" smtClean="0">
                <a:latin typeface="+mj-lt"/>
              </a:rPr>
              <a:t>UC Santa Barbara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7971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j-lt"/>
              </a:rPr>
              <a:t>Sung-Eui Yoon</a:t>
            </a:r>
          </a:p>
          <a:p>
            <a:pPr algn="ctr"/>
            <a:r>
              <a:rPr lang="de-CH" sz="2400" dirty="0" smtClean="0">
                <a:latin typeface="+mj-lt"/>
              </a:rPr>
              <a:t>KAIST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193812"/>
            <a:ext cx="582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latin typeface="+mj-lt"/>
              </a:rPr>
              <a:t>Course organizers and presenters: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8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289</Words>
  <Application>Microsoft Office PowerPoint</Application>
  <PresentationFormat>On-screen Show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Tahoma</vt:lpstr>
      <vt:lpstr>Office Theme</vt:lpstr>
      <vt:lpstr>Conclusions</vt:lpstr>
      <vt:lpstr>Properties of effective filters </vt:lpstr>
      <vt:lpstr>Industry adoption</vt:lpstr>
      <vt:lpstr>Open challenges</vt:lpstr>
      <vt:lpstr>Resources</vt:lpstr>
      <vt:lpstr>Thank you!</vt:lpstr>
    </vt:vector>
  </TitlesOfParts>
  <Company>DRZ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  Alessia</dc:creator>
  <cp:lastModifiedBy>Matthias Zwicker</cp:lastModifiedBy>
  <cp:revision>812</cp:revision>
  <dcterms:created xsi:type="dcterms:W3CDTF">2015-03-02T13:48:54Z</dcterms:created>
  <dcterms:modified xsi:type="dcterms:W3CDTF">2015-08-10T22:37:04Z</dcterms:modified>
</cp:coreProperties>
</file>